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9/29/2021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56044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7522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1698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2141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1252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34843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4207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3853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34635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90669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9/29/2021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7808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9/29/2021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138749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C1F70-EA42-40C1-894E-411B494DAC6F}"/>
              </a:ext>
            </a:extLst>
          </p:cNvPr>
          <p:cNvSpPr>
            <a:spLocks noGrp="1"/>
          </p:cNvSpPr>
          <p:nvPr>
            <p:ph type="ctrTitle"/>
          </p:nvPr>
        </p:nvSpPr>
        <p:spPr/>
        <p:txBody>
          <a:bodyPr>
            <a:normAutofit fontScale="90000"/>
          </a:bodyPr>
          <a:lstStyle/>
          <a:p>
            <a:pPr algn="ctr"/>
            <a:r>
              <a:rPr lang="en-US" dirty="0">
                <a:latin typeface="Bodoni MT" panose="020F0502020204030204" pitchFamily="34" charset="0"/>
                <a:cs typeface="Bodoni MT" panose="020F0502020204030204" pitchFamily="34" charset="0"/>
              </a:rPr>
              <a:t>Simple ways to   make the Ritual more meaningful </a:t>
            </a:r>
          </a:p>
        </p:txBody>
      </p:sp>
      <p:sp>
        <p:nvSpPr>
          <p:cNvPr id="3" name="Subtitle 2">
            <a:extLst>
              <a:ext uri="{FF2B5EF4-FFF2-40B4-BE49-F238E27FC236}">
                <a16:creationId xmlns:a16="http://schemas.microsoft.com/office/drawing/2014/main" id="{A561E07C-02D0-4CCD-B397-FD1ACB37C1A6}"/>
              </a:ext>
            </a:extLst>
          </p:cNvPr>
          <p:cNvSpPr>
            <a:spLocks noGrp="1"/>
          </p:cNvSpPr>
          <p:nvPr>
            <p:ph type="subTitle" idx="1"/>
          </p:nvPr>
        </p:nvSpPr>
        <p:spPr/>
        <p:txBody>
          <a:bodyPr>
            <a:normAutofit/>
          </a:bodyPr>
          <a:lstStyle/>
          <a:p>
            <a:r>
              <a:rPr lang="en-US" sz="3600" i="1" dirty="0"/>
              <a:t> W/Hand Gestures and Word Emphasis </a:t>
            </a:r>
          </a:p>
        </p:txBody>
      </p:sp>
    </p:spTree>
    <p:extLst>
      <p:ext uri="{BB962C8B-B14F-4D97-AF65-F5344CB8AC3E}">
        <p14:creationId xmlns:p14="http://schemas.microsoft.com/office/powerpoint/2010/main" val="12121000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B59BE-3EC9-41B7-8FCA-D8675B8CC564}"/>
              </a:ext>
            </a:extLst>
          </p:cNvPr>
          <p:cNvSpPr>
            <a:spLocks noGrp="1"/>
          </p:cNvSpPr>
          <p:nvPr>
            <p:ph type="title"/>
          </p:nvPr>
        </p:nvSpPr>
        <p:spPr>
          <a:xfrm>
            <a:off x="1451579" y="1197943"/>
            <a:ext cx="9603275" cy="587136"/>
          </a:xfrm>
        </p:spPr>
        <p:txBody>
          <a:bodyPr>
            <a:noAutofit/>
          </a:bodyPr>
          <a:lstStyle/>
          <a:p>
            <a:pPr algn="ctr"/>
            <a:r>
              <a:rPr lang="en-US" sz="4000" dirty="0"/>
              <a:t>Inconclusion </a:t>
            </a:r>
          </a:p>
        </p:txBody>
      </p:sp>
      <p:sp>
        <p:nvSpPr>
          <p:cNvPr id="3" name="Content Placeholder 2">
            <a:extLst>
              <a:ext uri="{FF2B5EF4-FFF2-40B4-BE49-F238E27FC236}">
                <a16:creationId xmlns:a16="http://schemas.microsoft.com/office/drawing/2014/main" id="{A2E61D2B-06ED-4550-82D1-B47A61FC633D}"/>
              </a:ext>
            </a:extLst>
          </p:cNvPr>
          <p:cNvSpPr>
            <a:spLocks noGrp="1"/>
          </p:cNvSpPr>
          <p:nvPr>
            <p:ph idx="1"/>
          </p:nvPr>
        </p:nvSpPr>
        <p:spPr>
          <a:xfrm>
            <a:off x="1451579" y="1884294"/>
            <a:ext cx="9603275" cy="4203424"/>
          </a:xfrm>
        </p:spPr>
        <p:txBody>
          <a:bodyPr anchor="ctr">
            <a:normAutofit fontScale="92500" lnSpcReduction="20000"/>
          </a:bodyPr>
          <a:lstStyle/>
          <a:p>
            <a:endParaRPr lang="en-US" dirty="0"/>
          </a:p>
          <a:p>
            <a:r>
              <a:rPr lang="en-US" dirty="0"/>
              <a:t>Make the Ritual your own, find your rhythm. </a:t>
            </a:r>
          </a:p>
          <a:p>
            <a:r>
              <a:rPr lang="en-US" dirty="0"/>
              <a:t>Find the rhythm of your group.</a:t>
            </a:r>
          </a:p>
          <a:p>
            <a:r>
              <a:rPr lang="en-US" dirty="0"/>
              <a:t>Read the small print.</a:t>
            </a:r>
          </a:p>
          <a:p>
            <a:r>
              <a:rPr lang="en-US" dirty="0"/>
              <a:t>Listen to the words.</a:t>
            </a:r>
          </a:p>
          <a:p>
            <a:r>
              <a:rPr lang="en-US" dirty="0"/>
              <a:t>Read the Ritual so that you understand and know your parts as well as the parts before and after you.</a:t>
            </a:r>
          </a:p>
          <a:p>
            <a:r>
              <a:rPr lang="en-US" dirty="0"/>
              <a:t>Remember you Obligation.</a:t>
            </a:r>
          </a:p>
          <a:p>
            <a:r>
              <a:rPr lang="en-US" dirty="0"/>
              <a:t>Take your time don’t rush it.</a:t>
            </a:r>
          </a:p>
          <a:p>
            <a:r>
              <a:rPr lang="en-US" dirty="0"/>
              <a:t>Enjoy it and have fun.</a:t>
            </a:r>
          </a:p>
          <a:p>
            <a:endParaRPr lang="en-US" dirty="0"/>
          </a:p>
        </p:txBody>
      </p:sp>
    </p:spTree>
    <p:extLst>
      <p:ext uri="{BB962C8B-B14F-4D97-AF65-F5344CB8AC3E}">
        <p14:creationId xmlns:p14="http://schemas.microsoft.com/office/powerpoint/2010/main" val="32337298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B82D49-22F3-4F96-AB73-E947CA05FAC3}"/>
              </a:ext>
            </a:extLst>
          </p:cNvPr>
          <p:cNvSpPr>
            <a:spLocks noGrp="1"/>
          </p:cNvSpPr>
          <p:nvPr>
            <p:ph idx="1"/>
          </p:nvPr>
        </p:nvSpPr>
        <p:spPr>
          <a:xfrm>
            <a:off x="1451579" y="1853320"/>
            <a:ext cx="9603275" cy="4275810"/>
          </a:xfrm>
        </p:spPr>
        <p:txBody>
          <a:bodyPr anchor="ctr">
            <a:normAutofit/>
          </a:bodyPr>
          <a:lstStyle/>
          <a:p>
            <a:pPr algn="ctr"/>
            <a:r>
              <a:rPr lang="en-US" sz="3600" dirty="0"/>
              <a:t>They won’t notice if you missed a word.</a:t>
            </a:r>
          </a:p>
          <a:p>
            <a:pPr algn="ctr"/>
            <a:r>
              <a:rPr lang="en-US" sz="3600" dirty="0"/>
              <a:t>They will miss small mistakes.</a:t>
            </a:r>
          </a:p>
          <a:p>
            <a:pPr algn="ctr"/>
            <a:r>
              <a:rPr lang="en-US" sz="3600" dirty="0"/>
              <a:t>They will pay better attention.</a:t>
            </a:r>
          </a:p>
          <a:p>
            <a:pPr algn="ctr"/>
            <a:r>
              <a:rPr lang="en-US" sz="3600" dirty="0"/>
              <a:t>It will help keep them interested.</a:t>
            </a:r>
          </a:p>
        </p:txBody>
      </p:sp>
      <p:sp>
        <p:nvSpPr>
          <p:cNvPr id="9" name="TextBox 8">
            <a:extLst>
              <a:ext uri="{FF2B5EF4-FFF2-40B4-BE49-F238E27FC236}">
                <a16:creationId xmlns:a16="http://schemas.microsoft.com/office/drawing/2014/main" id="{14476780-8C16-4023-9B8D-535FD6E9525B}"/>
              </a:ext>
            </a:extLst>
          </p:cNvPr>
          <p:cNvSpPr txBox="1"/>
          <p:nvPr/>
        </p:nvSpPr>
        <p:spPr>
          <a:xfrm>
            <a:off x="1451579" y="0"/>
            <a:ext cx="9603275" cy="369332"/>
          </a:xfrm>
          <a:prstGeom prst="rect">
            <a:avLst/>
          </a:prstGeom>
          <a:noFill/>
        </p:spPr>
        <p:txBody>
          <a:bodyPr wrap="square" rtlCol="0">
            <a:spAutoFit/>
          </a:bodyPr>
          <a:lstStyle/>
          <a:p>
            <a:pPr algn="l"/>
            <a:endParaRPr lang="en-US" dirty="0"/>
          </a:p>
        </p:txBody>
      </p:sp>
      <p:sp>
        <p:nvSpPr>
          <p:cNvPr id="2" name="TextBox 1">
            <a:extLst>
              <a:ext uri="{FF2B5EF4-FFF2-40B4-BE49-F238E27FC236}">
                <a16:creationId xmlns:a16="http://schemas.microsoft.com/office/drawing/2014/main" id="{902B23B7-F82E-4CD0-B850-17C753CD5273}"/>
              </a:ext>
            </a:extLst>
          </p:cNvPr>
          <p:cNvSpPr txBox="1"/>
          <p:nvPr/>
        </p:nvSpPr>
        <p:spPr>
          <a:xfrm>
            <a:off x="1451579" y="929990"/>
            <a:ext cx="9603275" cy="923330"/>
          </a:xfrm>
          <a:prstGeom prst="rect">
            <a:avLst/>
          </a:prstGeom>
          <a:noFill/>
        </p:spPr>
        <p:txBody>
          <a:bodyPr wrap="square" rtlCol="0">
            <a:spAutoFit/>
          </a:bodyPr>
          <a:lstStyle/>
          <a:p>
            <a:pPr algn="ctr"/>
            <a:r>
              <a:rPr lang="en-US" sz="5400" dirty="0"/>
              <a:t>How will this help?</a:t>
            </a:r>
          </a:p>
        </p:txBody>
      </p:sp>
    </p:spTree>
    <p:extLst>
      <p:ext uri="{BB962C8B-B14F-4D97-AF65-F5344CB8AC3E}">
        <p14:creationId xmlns:p14="http://schemas.microsoft.com/office/powerpoint/2010/main" val="300761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B6537-00F1-4CAF-8355-7D6E9CA39C20}"/>
              </a:ext>
            </a:extLst>
          </p:cNvPr>
          <p:cNvSpPr>
            <a:spLocks noGrp="1"/>
          </p:cNvSpPr>
          <p:nvPr>
            <p:ph idx="1"/>
          </p:nvPr>
        </p:nvSpPr>
        <p:spPr>
          <a:xfrm>
            <a:off x="1451579" y="1837520"/>
            <a:ext cx="9603275" cy="4312317"/>
          </a:xfrm>
        </p:spPr>
        <p:txBody>
          <a:bodyPr numCol="1" anchor="ctr">
            <a:noAutofit/>
          </a:bodyPr>
          <a:lstStyle/>
          <a:p>
            <a:pPr algn="ctr"/>
            <a:r>
              <a:rPr lang="en-US" dirty="0"/>
              <a:t>Worthy President: Hand motion to the officers your addressing.</a:t>
            </a:r>
          </a:p>
          <a:p>
            <a:pPr algn="ctr"/>
            <a:r>
              <a:rPr lang="en-US" dirty="0"/>
              <a:t>Example:(Worthy Conductor, with the aid of the Worthy Chaplin.)</a:t>
            </a:r>
          </a:p>
          <a:p>
            <a:pPr algn="ctr"/>
            <a:r>
              <a:rPr lang="en-US" dirty="0"/>
              <a:t>Worthy President: Find words that you can put a little more emphasis on.</a:t>
            </a:r>
          </a:p>
          <a:p>
            <a:pPr algn="ctr"/>
            <a:r>
              <a:rPr lang="en-US" dirty="0"/>
              <a:t>Example:(To all Visitors seated in the Aerie room, I Bid you welcome.)</a:t>
            </a:r>
          </a:p>
          <a:p>
            <a:pPr algn="ctr"/>
            <a:r>
              <a:rPr lang="en-US" dirty="0"/>
              <a:t>Jr Past Worthy President &amp; Worthy Vice President: Word emphasis &amp; Gesture. </a:t>
            </a:r>
          </a:p>
          <a:p>
            <a:pPr algn="ctr"/>
            <a:r>
              <a:rPr lang="en-US" dirty="0"/>
              <a:t>Example:(To Sit at the Station of Liberty w/ a Hand Gesture to the Flag.)</a:t>
            </a:r>
          </a:p>
          <a:p>
            <a:pPr algn="ctr"/>
            <a:r>
              <a:rPr lang="en-US" dirty="0"/>
              <a:t>Example:(To Sit at the Station of Truth w/ a Hand Gesture to the Eagle.)</a:t>
            </a:r>
          </a:p>
        </p:txBody>
      </p:sp>
      <p:sp>
        <p:nvSpPr>
          <p:cNvPr id="4" name="TextBox 3">
            <a:extLst>
              <a:ext uri="{FF2B5EF4-FFF2-40B4-BE49-F238E27FC236}">
                <a16:creationId xmlns:a16="http://schemas.microsoft.com/office/drawing/2014/main" id="{2E613510-00A2-4D16-8AB8-BA23C72ED636}"/>
              </a:ext>
            </a:extLst>
          </p:cNvPr>
          <p:cNvSpPr txBox="1"/>
          <p:nvPr/>
        </p:nvSpPr>
        <p:spPr>
          <a:xfrm>
            <a:off x="1451580" y="1252745"/>
            <a:ext cx="9603274" cy="584775"/>
          </a:xfrm>
          <a:prstGeom prst="rect">
            <a:avLst/>
          </a:prstGeom>
          <a:noFill/>
        </p:spPr>
        <p:txBody>
          <a:bodyPr wrap="square" rtlCol="0">
            <a:spAutoFit/>
          </a:bodyPr>
          <a:lstStyle/>
          <a:p>
            <a:pPr algn="ctr"/>
            <a:r>
              <a:rPr lang="en-US" sz="3200" dirty="0"/>
              <a:t>OPENING CEREMONY</a:t>
            </a:r>
          </a:p>
        </p:txBody>
      </p:sp>
    </p:spTree>
    <p:extLst>
      <p:ext uri="{BB962C8B-B14F-4D97-AF65-F5344CB8AC3E}">
        <p14:creationId xmlns:p14="http://schemas.microsoft.com/office/powerpoint/2010/main" val="11374530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5B0CD-CBCA-4ABB-A149-BF7B1A3FEA88}"/>
              </a:ext>
            </a:extLst>
          </p:cNvPr>
          <p:cNvSpPr>
            <a:spLocks noGrp="1"/>
          </p:cNvSpPr>
          <p:nvPr>
            <p:ph type="title"/>
          </p:nvPr>
        </p:nvSpPr>
        <p:spPr>
          <a:xfrm>
            <a:off x="1451579" y="990878"/>
            <a:ext cx="9603275" cy="872709"/>
          </a:xfrm>
        </p:spPr>
        <p:txBody>
          <a:bodyPr>
            <a:normAutofit fontScale="90000"/>
          </a:bodyPr>
          <a:lstStyle/>
          <a:p>
            <a:pPr algn="ctr"/>
            <a:br>
              <a:rPr lang="en-US" sz="3200" dirty="0"/>
            </a:br>
            <a:r>
              <a:rPr lang="en-US" sz="3600" dirty="0"/>
              <a:t>OPENING CEREMONY Continued </a:t>
            </a:r>
            <a:br>
              <a:rPr lang="en-US" sz="4000" dirty="0"/>
            </a:br>
            <a:endParaRPr lang="en-US" sz="4000" dirty="0"/>
          </a:p>
        </p:txBody>
      </p:sp>
      <p:sp>
        <p:nvSpPr>
          <p:cNvPr id="3" name="Content Placeholder 2">
            <a:extLst>
              <a:ext uri="{FF2B5EF4-FFF2-40B4-BE49-F238E27FC236}">
                <a16:creationId xmlns:a16="http://schemas.microsoft.com/office/drawing/2014/main" id="{CA2C7C14-8B47-435F-99CB-6421FD7B670A}"/>
              </a:ext>
            </a:extLst>
          </p:cNvPr>
          <p:cNvSpPr>
            <a:spLocks noGrp="1"/>
          </p:cNvSpPr>
          <p:nvPr>
            <p:ph idx="1"/>
          </p:nvPr>
        </p:nvSpPr>
        <p:spPr>
          <a:xfrm>
            <a:off x="1451579" y="1863588"/>
            <a:ext cx="9603275" cy="4244836"/>
          </a:xfrm>
        </p:spPr>
        <p:txBody>
          <a:bodyPr anchor="t">
            <a:normAutofit fontScale="85000" lnSpcReduction="20000"/>
          </a:bodyPr>
          <a:lstStyle/>
          <a:p>
            <a:r>
              <a:rPr lang="en-US" sz="2600" dirty="0"/>
              <a:t>Worthy Chaplin: Word emphasis &amp; Gesture. </a:t>
            </a:r>
          </a:p>
          <a:p>
            <a:r>
              <a:rPr lang="en-US" sz="2600" dirty="0"/>
              <a:t>Example:(…and to insist that Justice be measured out impartially w/ a Hand Gesture to the Bible.)</a:t>
            </a:r>
          </a:p>
          <a:p>
            <a:r>
              <a:rPr lang="en-US" sz="2600" dirty="0"/>
              <a:t>Worthy Conductor:  Word emphasis &amp; Gesture. </a:t>
            </a:r>
          </a:p>
          <a:p>
            <a:r>
              <a:rPr lang="en-US" sz="2600" dirty="0"/>
              <a:t>Example:(After the pledge is done. When speaking about the flag. Make a Hand Gestures to the top of the flag (the sentinel) and find some Words to emphasis.) </a:t>
            </a:r>
          </a:p>
          <a:p>
            <a:r>
              <a:rPr lang="en-US" sz="2600" dirty="0"/>
              <a:t>Do the same with the Bible and Eagles make a Hand Gestures after they have been placed on the Altar and find some words to put some Emphasis on.</a:t>
            </a:r>
          </a:p>
          <a:p>
            <a:r>
              <a:rPr lang="en-US" sz="2600" dirty="0"/>
              <a:t>These are just examples find your own way to make your part of the ritual stand out.</a:t>
            </a:r>
          </a:p>
          <a:p>
            <a:endParaRPr lang="en-US" dirty="0"/>
          </a:p>
          <a:p>
            <a:endParaRPr lang="en-US" dirty="0"/>
          </a:p>
        </p:txBody>
      </p:sp>
    </p:spTree>
    <p:extLst>
      <p:ext uri="{BB962C8B-B14F-4D97-AF65-F5344CB8AC3E}">
        <p14:creationId xmlns:p14="http://schemas.microsoft.com/office/powerpoint/2010/main" val="34400779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EAC36-EA9E-4882-A3FE-25C6200BB489}"/>
              </a:ext>
            </a:extLst>
          </p:cNvPr>
          <p:cNvSpPr>
            <a:spLocks noGrp="1"/>
          </p:cNvSpPr>
          <p:nvPr>
            <p:ph type="title"/>
          </p:nvPr>
        </p:nvSpPr>
        <p:spPr>
          <a:xfrm>
            <a:off x="1451579" y="1391655"/>
            <a:ext cx="9603275" cy="462099"/>
          </a:xfrm>
        </p:spPr>
        <p:txBody>
          <a:bodyPr anchor="ctr">
            <a:normAutofit fontScale="90000"/>
          </a:bodyPr>
          <a:lstStyle/>
          <a:p>
            <a:pPr algn="ctr"/>
            <a:r>
              <a:rPr lang="en-US" dirty="0" err="1"/>
              <a:t>InitIATORY</a:t>
            </a:r>
            <a:r>
              <a:rPr lang="en-US" dirty="0"/>
              <a:t> Ceremony </a:t>
            </a:r>
          </a:p>
        </p:txBody>
      </p:sp>
      <p:sp>
        <p:nvSpPr>
          <p:cNvPr id="3" name="Content Placeholder 2">
            <a:extLst>
              <a:ext uri="{FF2B5EF4-FFF2-40B4-BE49-F238E27FC236}">
                <a16:creationId xmlns:a16="http://schemas.microsoft.com/office/drawing/2014/main" id="{DDA3233E-E2E6-4168-A47F-779AEED83D8F}"/>
              </a:ext>
            </a:extLst>
          </p:cNvPr>
          <p:cNvSpPr>
            <a:spLocks noGrp="1"/>
          </p:cNvSpPr>
          <p:nvPr>
            <p:ph idx="1"/>
          </p:nvPr>
        </p:nvSpPr>
        <p:spPr>
          <a:xfrm>
            <a:off x="1451579" y="1853754"/>
            <a:ext cx="9603275" cy="4233963"/>
          </a:xfrm>
        </p:spPr>
        <p:txBody>
          <a:bodyPr anchor="ctr">
            <a:noAutofit/>
          </a:bodyPr>
          <a:lstStyle/>
          <a:p>
            <a:r>
              <a:rPr lang="en-US" dirty="0"/>
              <a:t>Worthy Conductor: When making such preparations as are necessary for the ceremony of initiation.</a:t>
            </a:r>
          </a:p>
          <a:p>
            <a:r>
              <a:rPr lang="en-US" dirty="0"/>
              <a:t>I sure most of you have the room all set up for a Initiation if there will be one at the meeting as </a:t>
            </a:r>
            <a:r>
              <a:rPr lang="en-US"/>
              <a:t>the secretary </a:t>
            </a:r>
            <a:r>
              <a:rPr lang="en-US" dirty="0"/>
              <a:t>has informed you.</a:t>
            </a:r>
          </a:p>
          <a:p>
            <a:r>
              <a:rPr lang="en-US" dirty="0"/>
              <a:t>Set the mood by doing something to check all the officers with a transparency are ready.</a:t>
            </a:r>
          </a:p>
          <a:p>
            <a:r>
              <a:rPr lang="en-US" dirty="0"/>
              <a:t>Worthy President: Word emphasis &amp; Gesture. </a:t>
            </a:r>
          </a:p>
          <a:p>
            <a:r>
              <a:rPr lang="en-US" dirty="0"/>
              <a:t>Example:(In the Name of… Liberty, Truth, Justice emphasis with a hand gesture to that station.) </a:t>
            </a:r>
          </a:p>
        </p:txBody>
      </p:sp>
    </p:spTree>
    <p:extLst>
      <p:ext uri="{BB962C8B-B14F-4D97-AF65-F5344CB8AC3E}">
        <p14:creationId xmlns:p14="http://schemas.microsoft.com/office/powerpoint/2010/main" val="20498251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7A309-A2FB-4D75-9AB9-4694F2DC33BD}"/>
              </a:ext>
            </a:extLst>
          </p:cNvPr>
          <p:cNvSpPr>
            <a:spLocks noGrp="1"/>
          </p:cNvSpPr>
          <p:nvPr>
            <p:ph type="title"/>
          </p:nvPr>
        </p:nvSpPr>
        <p:spPr>
          <a:xfrm>
            <a:off x="1451579" y="1391655"/>
            <a:ext cx="9603275" cy="479285"/>
          </a:xfrm>
        </p:spPr>
        <p:txBody>
          <a:bodyPr>
            <a:normAutofit fontScale="90000"/>
          </a:bodyPr>
          <a:lstStyle/>
          <a:p>
            <a:pPr algn="ctr"/>
            <a:r>
              <a:rPr lang="en-US" dirty="0" err="1"/>
              <a:t>InitIATORY</a:t>
            </a:r>
            <a:r>
              <a:rPr lang="en-US" dirty="0"/>
              <a:t> Ceremony Continued </a:t>
            </a:r>
            <a:br>
              <a:rPr lang="en-US" dirty="0"/>
            </a:br>
            <a:endParaRPr lang="en-US" dirty="0"/>
          </a:p>
        </p:txBody>
      </p:sp>
      <p:sp>
        <p:nvSpPr>
          <p:cNvPr id="3" name="Content Placeholder 2">
            <a:extLst>
              <a:ext uri="{FF2B5EF4-FFF2-40B4-BE49-F238E27FC236}">
                <a16:creationId xmlns:a16="http://schemas.microsoft.com/office/drawing/2014/main" id="{58AF2451-E29D-4EE4-B583-6CF7F56623B0}"/>
              </a:ext>
            </a:extLst>
          </p:cNvPr>
          <p:cNvSpPr>
            <a:spLocks noGrp="1"/>
          </p:cNvSpPr>
          <p:nvPr>
            <p:ph idx="1"/>
          </p:nvPr>
        </p:nvSpPr>
        <p:spPr>
          <a:xfrm>
            <a:off x="1451579" y="1870940"/>
            <a:ext cx="9603275" cy="4258190"/>
          </a:xfrm>
        </p:spPr>
        <p:txBody>
          <a:bodyPr anchor="ctr">
            <a:normAutofit/>
          </a:bodyPr>
          <a:lstStyle/>
          <a:p>
            <a:pPr algn="ctr"/>
            <a:endParaRPr lang="en-US" b="1" dirty="0"/>
          </a:p>
          <a:p>
            <a:pPr algn="ctr"/>
            <a:endParaRPr lang="en-US" b="1" dirty="0"/>
          </a:p>
          <a:p>
            <a:pPr algn="ctr"/>
            <a:r>
              <a:rPr lang="en-US" b="1" dirty="0"/>
              <a:t>Ode to the Candidates </a:t>
            </a:r>
          </a:p>
          <a:p>
            <a:r>
              <a:rPr lang="en-US" dirty="0"/>
              <a:t>Have it sang by a soloist.</a:t>
            </a:r>
          </a:p>
          <a:p>
            <a:endParaRPr lang="en-US" dirty="0"/>
          </a:p>
          <a:p>
            <a:r>
              <a:rPr lang="en-US" dirty="0"/>
              <a:t>Speak it or Break it up into parts to have each officer speak a sentence or two.</a:t>
            </a:r>
          </a:p>
          <a:p>
            <a:endParaRPr lang="en-US" dirty="0"/>
          </a:p>
          <a:p>
            <a:r>
              <a:rPr lang="en-US" dirty="0"/>
              <a:t>All the officers touching hands around the Candidates as it is being </a:t>
            </a:r>
            <a:r>
              <a:rPr lang="en-US" u="sng" dirty="0"/>
              <a:t>sung</a:t>
            </a:r>
            <a:r>
              <a:rPr lang="en-US" dirty="0"/>
              <a:t> or </a:t>
            </a:r>
            <a:r>
              <a:rPr lang="en-US" u="sng" dirty="0"/>
              <a:t>spoken</a:t>
            </a:r>
            <a:r>
              <a:rPr lang="en-US" dirty="0"/>
              <a:t>.</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9094354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C2308-DC05-4319-BA0D-4C64F6506924}"/>
              </a:ext>
            </a:extLst>
          </p:cNvPr>
          <p:cNvSpPr>
            <a:spLocks noGrp="1"/>
          </p:cNvSpPr>
          <p:nvPr>
            <p:ph type="title"/>
          </p:nvPr>
        </p:nvSpPr>
        <p:spPr>
          <a:xfrm>
            <a:off x="1451579" y="1391655"/>
            <a:ext cx="9603275" cy="479285"/>
          </a:xfrm>
        </p:spPr>
        <p:txBody>
          <a:bodyPr>
            <a:normAutofit fontScale="90000"/>
          </a:bodyPr>
          <a:lstStyle/>
          <a:p>
            <a:pPr algn="ctr"/>
            <a:r>
              <a:rPr lang="en-US" dirty="0" err="1"/>
              <a:t>InitIATORY</a:t>
            </a:r>
            <a:r>
              <a:rPr lang="en-US" dirty="0"/>
              <a:t> Ceremony Continued </a:t>
            </a:r>
          </a:p>
        </p:txBody>
      </p:sp>
      <p:sp>
        <p:nvSpPr>
          <p:cNvPr id="3" name="Content Placeholder 2">
            <a:extLst>
              <a:ext uri="{FF2B5EF4-FFF2-40B4-BE49-F238E27FC236}">
                <a16:creationId xmlns:a16="http://schemas.microsoft.com/office/drawing/2014/main" id="{A10EC08A-AB8E-4C47-A7B1-F71433D938E7}"/>
              </a:ext>
            </a:extLst>
          </p:cNvPr>
          <p:cNvSpPr>
            <a:spLocks noGrp="1"/>
          </p:cNvSpPr>
          <p:nvPr>
            <p:ph idx="1"/>
          </p:nvPr>
        </p:nvSpPr>
        <p:spPr>
          <a:xfrm>
            <a:off x="1451579" y="1870940"/>
            <a:ext cx="9603275" cy="4237484"/>
          </a:xfrm>
        </p:spPr>
        <p:txBody>
          <a:bodyPr anchor="ctr">
            <a:normAutofit/>
          </a:bodyPr>
          <a:lstStyle/>
          <a:p>
            <a:r>
              <a:rPr lang="en-US" sz="2400" dirty="0"/>
              <a:t>Worthy Conductor: When taking the Candidates to each station emphasis the station and motion to the transparency.</a:t>
            </a:r>
          </a:p>
          <a:p>
            <a:r>
              <a:rPr lang="en-US" sz="2400" dirty="0"/>
              <a:t>Jr Past Worthy President, Worthy Vice President, Worthy Chaplain.</a:t>
            </a:r>
          </a:p>
          <a:p>
            <a:r>
              <a:rPr lang="en-US" sz="2400" dirty="0"/>
              <a:t>When starting your part make a Hand Gesture to your Transparency. </a:t>
            </a:r>
          </a:p>
          <a:p>
            <a:r>
              <a:rPr lang="en-US" sz="2400" dirty="0"/>
              <a:t>Find area that you where you can emphasis a few words here and there.</a:t>
            </a:r>
          </a:p>
        </p:txBody>
      </p:sp>
    </p:spTree>
    <p:extLst>
      <p:ext uri="{BB962C8B-B14F-4D97-AF65-F5344CB8AC3E}">
        <p14:creationId xmlns:p14="http://schemas.microsoft.com/office/powerpoint/2010/main" val="15323412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5F5DA-28E0-414A-9B4E-BDA933B2CB11}"/>
              </a:ext>
            </a:extLst>
          </p:cNvPr>
          <p:cNvSpPr>
            <a:spLocks noGrp="1"/>
          </p:cNvSpPr>
          <p:nvPr>
            <p:ph type="title"/>
          </p:nvPr>
        </p:nvSpPr>
        <p:spPr>
          <a:xfrm>
            <a:off x="1451579" y="1391655"/>
            <a:ext cx="9603275" cy="468932"/>
          </a:xfrm>
        </p:spPr>
        <p:txBody>
          <a:bodyPr anchor="t">
            <a:normAutofit fontScale="90000"/>
          </a:bodyPr>
          <a:lstStyle/>
          <a:p>
            <a:pPr algn="ctr"/>
            <a:r>
              <a:rPr lang="en-US" dirty="0" err="1"/>
              <a:t>InitIATORY</a:t>
            </a:r>
            <a:r>
              <a:rPr lang="en-US" dirty="0"/>
              <a:t> Ceremony Continued </a:t>
            </a:r>
            <a:br>
              <a:rPr lang="en-US" dirty="0"/>
            </a:br>
            <a:endParaRPr lang="en-US" dirty="0"/>
          </a:p>
        </p:txBody>
      </p:sp>
      <p:sp>
        <p:nvSpPr>
          <p:cNvPr id="3" name="Content Placeholder 2">
            <a:extLst>
              <a:ext uri="{FF2B5EF4-FFF2-40B4-BE49-F238E27FC236}">
                <a16:creationId xmlns:a16="http://schemas.microsoft.com/office/drawing/2014/main" id="{B21BFF5F-EC0C-4627-97E0-3D26C5A2584B}"/>
              </a:ext>
            </a:extLst>
          </p:cNvPr>
          <p:cNvSpPr>
            <a:spLocks noGrp="1"/>
          </p:cNvSpPr>
          <p:nvPr>
            <p:ph idx="1"/>
          </p:nvPr>
        </p:nvSpPr>
        <p:spPr>
          <a:xfrm>
            <a:off x="1451579" y="1860587"/>
            <a:ext cx="9603275" cy="4247837"/>
          </a:xfrm>
        </p:spPr>
        <p:txBody>
          <a:bodyPr anchor="ctr">
            <a:normAutofit lnSpcReduction="10000"/>
          </a:bodyPr>
          <a:lstStyle/>
          <a:p>
            <a:endParaRPr lang="en-US" dirty="0"/>
          </a:p>
          <a:p>
            <a:r>
              <a:rPr lang="en-US" dirty="0"/>
              <a:t>Worthy President: Make a Hand Gesture to the Transparency.  </a:t>
            </a:r>
          </a:p>
          <a:p>
            <a:r>
              <a:rPr lang="en-US" dirty="0"/>
              <a:t>It states that when preforming the Aerie Initiatory ceremony the Worthy President will demonstrate all of the signs or none of them.</a:t>
            </a:r>
          </a:p>
          <a:p>
            <a:r>
              <a:rPr lang="en-US" dirty="0"/>
              <a:t>2</a:t>
            </a:r>
            <a:r>
              <a:rPr lang="en-US" baseline="30000" dirty="0"/>
              <a:t>nd </a:t>
            </a:r>
            <a:r>
              <a:rPr lang="en-US" dirty="0"/>
              <a:t>Transparency: Both the Worthy Conductor &amp; Worthy President could make a Hand Gesture to the Transparency or at least just one of them.  This part also can be done by another member or the Aerie. </a:t>
            </a:r>
          </a:p>
          <a:p>
            <a:r>
              <a:rPr lang="en-US" dirty="0"/>
              <a:t>When it comes to following my instructions. You are at the part with the gavel hold it up and show them the gavel. </a:t>
            </a:r>
          </a:p>
          <a:p>
            <a:r>
              <a:rPr lang="en-US" dirty="0"/>
              <a:t>When doing your wraps do it with authority. Bring them to attention. </a:t>
            </a:r>
          </a:p>
          <a:p>
            <a:endParaRPr lang="en-US" dirty="0"/>
          </a:p>
        </p:txBody>
      </p:sp>
    </p:spTree>
    <p:extLst>
      <p:ext uri="{BB962C8B-B14F-4D97-AF65-F5344CB8AC3E}">
        <p14:creationId xmlns:p14="http://schemas.microsoft.com/office/powerpoint/2010/main" val="31367861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62D02-EB7A-424F-85BC-1F88D7853DE2}"/>
              </a:ext>
            </a:extLst>
          </p:cNvPr>
          <p:cNvSpPr>
            <a:spLocks noGrp="1"/>
          </p:cNvSpPr>
          <p:nvPr>
            <p:ph type="title"/>
          </p:nvPr>
        </p:nvSpPr>
        <p:spPr>
          <a:xfrm>
            <a:off x="1451579" y="1391655"/>
            <a:ext cx="9603275" cy="479285"/>
          </a:xfrm>
        </p:spPr>
        <p:txBody>
          <a:bodyPr>
            <a:normAutofit fontScale="90000"/>
          </a:bodyPr>
          <a:lstStyle/>
          <a:p>
            <a:pPr algn="ctr"/>
            <a:r>
              <a:rPr lang="en-US" dirty="0"/>
              <a:t>A Gesture at the Wrong Time</a:t>
            </a:r>
          </a:p>
        </p:txBody>
      </p:sp>
      <p:sp>
        <p:nvSpPr>
          <p:cNvPr id="3" name="Content Placeholder 2">
            <a:extLst>
              <a:ext uri="{FF2B5EF4-FFF2-40B4-BE49-F238E27FC236}">
                <a16:creationId xmlns:a16="http://schemas.microsoft.com/office/drawing/2014/main" id="{F2367518-C15F-416D-8940-93AC5A0BA140}"/>
              </a:ext>
            </a:extLst>
          </p:cNvPr>
          <p:cNvSpPr>
            <a:spLocks noGrp="1"/>
          </p:cNvSpPr>
          <p:nvPr>
            <p:ph idx="1"/>
          </p:nvPr>
        </p:nvSpPr>
        <p:spPr>
          <a:xfrm>
            <a:off x="1451579" y="1870940"/>
            <a:ext cx="9603275" cy="4258190"/>
          </a:xfrm>
        </p:spPr>
        <p:txBody>
          <a:bodyPr anchor="t">
            <a:normAutofit/>
          </a:bodyPr>
          <a:lstStyle/>
          <a:p>
            <a:r>
              <a:rPr lang="en-US" dirty="0"/>
              <a:t>A missed gavel. </a:t>
            </a:r>
          </a:p>
          <a:p>
            <a:r>
              <a:rPr lang="en-US" dirty="0"/>
              <a:t>A gavel to early.</a:t>
            </a:r>
          </a:p>
          <a:p>
            <a:r>
              <a:rPr lang="en-US" dirty="0"/>
              <a:t>A officer or member standing up at the wrong time. </a:t>
            </a:r>
            <a:r>
              <a:rPr lang="en-US"/>
              <a:t>Say in </a:t>
            </a:r>
            <a:r>
              <a:rPr lang="en-US" dirty="0"/>
              <a:t>the middle of one the ceremony’s.</a:t>
            </a:r>
          </a:p>
          <a:p>
            <a:r>
              <a:rPr lang="en-US" dirty="0"/>
              <a:t>When the members or officers make it know that something was missed or done wrong.</a:t>
            </a:r>
          </a:p>
          <a:p>
            <a:r>
              <a:rPr lang="en-US" dirty="0"/>
              <a:t>Allow the Officer who is performing his part to due there best. Help them with small hits to help them along. Take them aside after and aid them in doing better the next time. </a:t>
            </a:r>
          </a:p>
          <a:p>
            <a:r>
              <a:rPr lang="en-US" dirty="0"/>
              <a:t>Remember a wrong gesture, movement at the wrong time can mess up things as well as a Gesture or a word emphasis at the right time can help them miss the mistakes.</a:t>
            </a:r>
          </a:p>
          <a:p>
            <a:endParaRPr lang="en-US" dirty="0"/>
          </a:p>
        </p:txBody>
      </p:sp>
    </p:spTree>
    <p:extLst>
      <p:ext uri="{BB962C8B-B14F-4D97-AF65-F5344CB8AC3E}">
        <p14:creationId xmlns:p14="http://schemas.microsoft.com/office/powerpoint/2010/main" val="36482387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3</TotalTime>
  <Words>787</Words>
  <Application>Microsoft Office PowerPoint</Application>
  <PresentationFormat>Widescreen</PresentationFormat>
  <Paragraphs>67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Bodoni MT</vt:lpstr>
      <vt:lpstr>Gill Sans MT</vt:lpstr>
      <vt:lpstr>Gallery</vt:lpstr>
      <vt:lpstr>Simple ways to   make the Ritual more meaningful </vt:lpstr>
      <vt:lpstr>PowerPoint Presentation</vt:lpstr>
      <vt:lpstr>PowerPoint Presentation</vt:lpstr>
      <vt:lpstr> OPENING CEREMONY Continued  </vt:lpstr>
      <vt:lpstr>InitIATORY Ceremony </vt:lpstr>
      <vt:lpstr>InitIATORY Ceremony Continued  </vt:lpstr>
      <vt:lpstr>InitIATORY Ceremony Continued </vt:lpstr>
      <vt:lpstr>InitIATORY Ceremony Continued  </vt:lpstr>
      <vt:lpstr>A Gesture at the Wrong Time</vt:lpstr>
      <vt:lpstr>Inconclusion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ways to   make the Ritual more meaningful </dc:title>
  <dc:creator>Melynda Yeater</dc:creator>
  <cp:lastModifiedBy>Melynda Yeater</cp:lastModifiedBy>
  <cp:revision>4</cp:revision>
  <dcterms:created xsi:type="dcterms:W3CDTF">2021-09-22T17:06:20Z</dcterms:created>
  <dcterms:modified xsi:type="dcterms:W3CDTF">2021-09-29T19:36:19Z</dcterms:modified>
</cp:coreProperties>
</file>